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Style moyen 4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1512" y="-180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BB556-BE04-4D3B-900A-92BDF631D42B}" type="datetimeFigureOut">
              <a:rPr lang="fr-FR" smtClean="0"/>
              <a:t>21/01/2020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70B32-4263-4E3B-A4D4-CB6C9BAF4C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3940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BB556-BE04-4D3B-900A-92BDF631D42B}" type="datetimeFigureOut">
              <a:rPr lang="fr-FR" smtClean="0"/>
              <a:t>21/01/2020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70B32-4263-4E3B-A4D4-CB6C9BAF4C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0232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BB556-BE04-4D3B-900A-92BDF631D42B}" type="datetimeFigureOut">
              <a:rPr lang="fr-FR" smtClean="0"/>
              <a:t>21/01/2020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70B32-4263-4E3B-A4D4-CB6C9BAF4C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0716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BB556-BE04-4D3B-900A-92BDF631D42B}" type="datetimeFigureOut">
              <a:rPr lang="fr-FR" smtClean="0"/>
              <a:t>21/01/2020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70B32-4263-4E3B-A4D4-CB6C9BAF4C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877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BB556-BE04-4D3B-900A-92BDF631D42B}" type="datetimeFigureOut">
              <a:rPr lang="fr-FR" smtClean="0"/>
              <a:t>21/01/2020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70B32-4263-4E3B-A4D4-CB6C9BAF4C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7199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BB556-BE04-4D3B-900A-92BDF631D42B}" type="datetimeFigureOut">
              <a:rPr lang="fr-FR" smtClean="0"/>
              <a:t>21/01/2020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70B32-4263-4E3B-A4D4-CB6C9BAF4C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2366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BB556-BE04-4D3B-900A-92BDF631D42B}" type="datetimeFigureOut">
              <a:rPr lang="fr-FR" smtClean="0"/>
              <a:t>21/01/2020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70B32-4263-4E3B-A4D4-CB6C9BAF4C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2436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BB556-BE04-4D3B-900A-92BDF631D42B}" type="datetimeFigureOut">
              <a:rPr lang="fr-FR" smtClean="0"/>
              <a:t>21/01/2020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70B32-4263-4E3B-A4D4-CB6C9BAF4C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1091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BB556-BE04-4D3B-900A-92BDF631D42B}" type="datetimeFigureOut">
              <a:rPr lang="fr-FR" smtClean="0"/>
              <a:t>21/01/2020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70B32-4263-4E3B-A4D4-CB6C9BAF4C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2688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BB556-BE04-4D3B-900A-92BDF631D42B}" type="datetimeFigureOut">
              <a:rPr lang="fr-FR" smtClean="0"/>
              <a:t>21/01/2020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70B32-4263-4E3B-A4D4-CB6C9BAF4C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3250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BB556-BE04-4D3B-900A-92BDF631D42B}" type="datetimeFigureOut">
              <a:rPr lang="fr-FR" smtClean="0"/>
              <a:t>21/01/2020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70B32-4263-4E3B-A4D4-CB6C9BAF4C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0886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BBB556-BE04-4D3B-900A-92BDF631D42B}" type="datetimeFigureOut">
              <a:rPr lang="fr-FR" smtClean="0"/>
              <a:t>21/01/2020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F70B32-4263-4E3B-A4D4-CB6C9BAF4C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5943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439" y="204335"/>
            <a:ext cx="1560356" cy="623438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2889" y="304998"/>
            <a:ext cx="1440000" cy="42211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37160" y="9466686"/>
            <a:ext cx="658368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800" i="1" dirty="0">
                <a:latin typeface="Arial" panose="020B0604020202020204" pitchFamily="34" charset="0"/>
                <a:cs typeface="Arial" panose="020B0604020202020204" pitchFamily="34" charset="0"/>
              </a:rPr>
              <a:t>DIDACTIC SAS - ZA A29 Les Bleuets, 1800 Route des Bleuets, 76430 Etainhus, France - RCS 370 500 </a:t>
            </a:r>
            <a:r>
              <a:rPr lang="fr-FR" sz="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142. </a:t>
            </a:r>
          </a:p>
          <a:p>
            <a:pPr algn="ctr"/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>Medical device class I – CE, read the information on the box </a:t>
            </a:r>
            <a:r>
              <a:rPr lang="en-US" sz="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carefully. </a:t>
            </a:r>
            <a:r>
              <a:rPr lang="fr-FR" sz="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Version </a:t>
            </a:r>
            <a:r>
              <a:rPr lang="fr-FR" sz="800" i="1" dirty="0"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fr-FR" sz="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V1-01-2020</a:t>
            </a:r>
            <a:endParaRPr lang="fr-FR" sz="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723402" y="1105520"/>
            <a:ext cx="54767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PROTOCOL </a:t>
            </a:r>
            <a:r>
              <a:rPr 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COMMODE PAIL </a:t>
            </a:r>
            <a:r>
              <a:rPr 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LINER</a:t>
            </a:r>
            <a:endParaRPr lang="fr-F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6272602"/>
              </p:ext>
            </p:extLst>
          </p:nvPr>
        </p:nvGraphicFramePr>
        <p:xfrm>
          <a:off x="2143240" y="1669160"/>
          <a:ext cx="4359649" cy="329184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209560">
                  <a:extLst>
                    <a:ext uri="{9D8B030D-6E8A-4147-A177-3AD203B41FA5}">
                      <a16:colId xmlns:a16="http://schemas.microsoft.com/office/drawing/2014/main" val="1191577163"/>
                    </a:ext>
                  </a:extLst>
                </a:gridCol>
                <a:gridCol w="3150089">
                  <a:extLst>
                    <a:ext uri="{9D8B030D-6E8A-4147-A177-3AD203B41FA5}">
                      <a16:colId xmlns:a16="http://schemas.microsoft.com/office/drawing/2014/main" val="15776931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1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Description</a:t>
                      </a:r>
                      <a:endParaRPr lang="fr-FR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Hygienic, single use liner with easy-to-pull ties enclosing a super</a:t>
                      </a:r>
                      <a:r>
                        <a:rPr lang="en-US" sz="11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absorbent pad for stools, urine and biological fluids. </a:t>
                      </a:r>
                    </a:p>
                    <a:p>
                      <a:r>
                        <a:rPr lang="en-US" sz="11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Medical device class I – CE</a:t>
                      </a:r>
                      <a:endParaRPr lang="fr-FR" sz="11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90617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1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Recommended</a:t>
                      </a:r>
                      <a:r>
                        <a:rPr lang="fr-FR" sz="11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for</a:t>
                      </a:r>
                      <a:endParaRPr lang="fr-FR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Home medical care,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Nursing homes,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Functional rehabilitation centers,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hospital: </a:t>
                      </a:r>
                    </a:p>
                    <a:p>
                      <a:pPr marL="6286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LTC, </a:t>
                      </a:r>
                    </a:p>
                    <a:p>
                      <a:pPr marL="6286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Oncology (hematology, etc.), </a:t>
                      </a:r>
                    </a:p>
                    <a:p>
                      <a:pPr marL="6286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Dialysis, </a:t>
                      </a:r>
                    </a:p>
                    <a:p>
                      <a:pPr marL="6286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Patient in isolation.</a:t>
                      </a:r>
                      <a:endParaRPr lang="en-US" sz="11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55768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1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Precautions</a:t>
                      </a:r>
                      <a:r>
                        <a:rPr lang="fr-FR" sz="11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use</a:t>
                      </a:r>
                      <a:endParaRPr lang="fr-FR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Wear</a:t>
                      </a:r>
                      <a:r>
                        <a:rPr lang="fr-FR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aseline="0" noProof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appropriate</a:t>
                      </a:r>
                      <a:r>
                        <a:rPr lang="fr-FR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PPE </a:t>
                      </a:r>
                      <a:r>
                        <a:rPr lang="fr-FR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fr-FR" sz="11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gloves</a:t>
                      </a:r>
                      <a:r>
                        <a:rPr lang="fr-FR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single use apron)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 and dispose of </a:t>
                      </a:r>
                      <a:r>
                        <a:rPr lang="fr-FR" sz="11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according</a:t>
                      </a:r>
                      <a:r>
                        <a:rPr lang="fr-FR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 </a:t>
                      </a:r>
                      <a:r>
                        <a:rPr lang="fr-FR" sz="11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fr-FR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1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facility</a:t>
                      </a:r>
                      <a:r>
                        <a:rPr lang="fr-FR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guidelines. Do not flush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Plastic </a:t>
                      </a:r>
                      <a:r>
                        <a:rPr lang="fr-FR" sz="11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bags</a:t>
                      </a:r>
                      <a:r>
                        <a:rPr lang="fr-FR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cause suffocation, </a:t>
                      </a:r>
                      <a:r>
                        <a:rPr lang="fr-FR" sz="11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keep</a:t>
                      </a:r>
                      <a:r>
                        <a:rPr lang="fr-FR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out of the </a:t>
                      </a:r>
                      <a:r>
                        <a:rPr lang="fr-FR" sz="11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reach</a:t>
                      </a:r>
                      <a:r>
                        <a:rPr lang="fr-FR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fr-FR" sz="11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children</a:t>
                      </a:r>
                      <a:endParaRPr lang="fr-FR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5889254"/>
                  </a:ext>
                </a:extLst>
              </a:tr>
            </a:tbl>
          </a:graphicData>
        </a:graphic>
      </p:graphicFrame>
      <p:sp>
        <p:nvSpPr>
          <p:cNvPr id="11" name="ZoneTexte 10"/>
          <p:cNvSpPr txBox="1"/>
          <p:nvPr/>
        </p:nvSpPr>
        <p:spPr>
          <a:xfrm>
            <a:off x="387899" y="7949981"/>
            <a:ext cx="6082202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Open the box and tear the first liner off the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roll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Place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liner on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commode pail.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liner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protects the entire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pail.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The pad is at the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bottom of the covered pail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(absorption up to 600 ml/20 </a:t>
            </a:r>
            <a:r>
              <a:rPr lang="en-US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oz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of biological fluids)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patient performs body functions.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Remove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used liner,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pull on the drawstrings and knot them. If necessary, tie a knot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the bag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itself. Dispose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of in the household waste or according to the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facility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protocol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(hazardous waste in case of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infections).</a:t>
            </a:r>
            <a:endParaRPr lang="fr-FR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690613" y="5247712"/>
            <a:ext cx="54767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Instructions For Use</a:t>
            </a:r>
            <a:endParaRPr lang="fr-F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35" t="8208" r="17778" b="10351"/>
          <a:stretch/>
        </p:blipFill>
        <p:spPr>
          <a:xfrm>
            <a:off x="137160" y="1804553"/>
            <a:ext cx="1902028" cy="3188694"/>
          </a:xfrm>
          <a:prstGeom prst="rect">
            <a:avLst/>
          </a:prstGeom>
        </p:spPr>
      </p:pic>
      <p:grpSp>
        <p:nvGrpSpPr>
          <p:cNvPr id="18" name="Groupe 17"/>
          <p:cNvGrpSpPr/>
          <p:nvPr/>
        </p:nvGrpSpPr>
        <p:grpSpPr>
          <a:xfrm>
            <a:off x="356608" y="5843676"/>
            <a:ext cx="6199168" cy="1943656"/>
            <a:chOff x="387899" y="5766893"/>
            <a:chExt cx="6563232" cy="2128671"/>
          </a:xfrm>
        </p:grpSpPr>
        <p:pic>
          <p:nvPicPr>
            <p:cNvPr id="3" name="Image 2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87899" y="5766894"/>
              <a:ext cx="1523299" cy="2128670"/>
            </a:xfrm>
            <a:prstGeom prst="rect">
              <a:avLst/>
            </a:prstGeom>
          </p:spPr>
        </p:pic>
        <p:pic>
          <p:nvPicPr>
            <p:cNvPr id="10" name="Image 9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039188" y="5766894"/>
              <a:ext cx="1523999" cy="2123065"/>
            </a:xfrm>
            <a:prstGeom prst="rect">
              <a:avLst/>
            </a:prstGeom>
          </p:spPr>
        </p:pic>
        <p:pic>
          <p:nvPicPr>
            <p:cNvPr id="17" name="Image 16"/>
            <p:cNvPicPr>
              <a:picLocks noChangeAspect="1"/>
            </p:cNvPicPr>
            <p:nvPr/>
          </p:nvPicPr>
          <p:blipFill>
            <a:blip r:embed="rId7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backgroundRemoval t="0" b="100000" l="302" r="99899">
                          <a14:foregroundMark x1="1709" y1="3086" x2="4724" y2="9105"/>
                          <a14:foregroundMark x1="55075" y1="3549" x2="59497" y2="10648"/>
                          <a14:foregroundMark x1="65427" y1="12037" x2="83920" y2="30247"/>
                          <a14:foregroundMark x1="74171" y1="2315" x2="94975" y2="8333"/>
                          <a14:foregroundMark x1="65126" y1="23765" x2="73668" y2="15586"/>
                          <a14:foregroundMark x1="76683" y1="15123" x2="85025" y2="25309"/>
                          <a14:foregroundMark x1="60804" y1="64352" x2="93367" y2="37191"/>
                          <a14:foregroundMark x1="72663" y1="66975" x2="81608" y2="45525"/>
                          <a14:foregroundMark x1="76784" y1="77469" x2="81307" y2="86883"/>
                          <a14:foregroundMark x1="39397" y1="63889" x2="68543" y2="90278"/>
                          <a14:foregroundMark x1="39397" y1="87191" x2="64322" y2="64352"/>
                          <a14:foregroundMark x1="40201" y1="83025" x2="57688" y2="91821"/>
                          <a14:foregroundMark x1="47136" y1="78858" x2="51859" y2="86420"/>
                          <a14:foregroundMark x1="42211" y1="57562" x2="51055" y2="69136"/>
                          <a14:foregroundMark x1="35377" y1="77778" x2="42211" y2="81944"/>
                          <a14:foregroundMark x1="52563" y1="68827" x2="59196" y2="59877"/>
                          <a14:foregroundMark x1="40201" y1="94444" x2="45126" y2="85802"/>
                          <a14:foregroundMark x1="77186" y1="86420" x2="77186" y2="86420"/>
                          <a14:foregroundMark x1="73166" y1="60494" x2="73166" y2="60494"/>
                          <a14:foregroundMark x1="54070" y1="59877" x2="54070" y2="59877"/>
                          <a14:foregroundMark x1="49749" y1="57253" x2="49749" y2="57253"/>
                          <a14:foregroundMark x1="50653" y1="58951" x2="50653" y2="58951"/>
                          <a14:backgroundMark x1="51055" y1="2778" x2="50955" y2="55401"/>
                          <a14:backgroundMark x1="48643" y1="97377" x2="48643" y2="97377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3691177" y="5766893"/>
              <a:ext cx="3259954" cy="212306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7129857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05000EC36C50844893D228605039768" ma:contentTypeVersion="11" ma:contentTypeDescription="Een nieuw document maken." ma:contentTypeScope="" ma:versionID="00058de4116225e62700d6f5fddbb249">
  <xsd:schema xmlns:xsd="http://www.w3.org/2001/XMLSchema" xmlns:xs="http://www.w3.org/2001/XMLSchema" xmlns:p="http://schemas.microsoft.com/office/2006/metadata/properties" xmlns:ns2="6328f8d4-39b8-4541-b59d-9c29b6fc76a6" targetNamespace="http://schemas.microsoft.com/office/2006/metadata/properties" ma:root="true" ma:fieldsID="9e3c4574ef2a6f581db7e643c2b06956" ns2:_="">
    <xsd:import namespace="6328f8d4-39b8-4541-b59d-9c29b6fc76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28f8d4-39b8-4541-b59d-9c29b6fc76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29854EA-84C7-4244-ABFD-D537167E647E}"/>
</file>

<file path=customXml/itemProps2.xml><?xml version="1.0" encoding="utf-8"?>
<ds:datastoreItem xmlns:ds="http://schemas.openxmlformats.org/officeDocument/2006/customXml" ds:itemID="{6650B8DB-18D3-405A-9988-7B561D50E280}"/>
</file>

<file path=customXml/itemProps3.xml><?xml version="1.0" encoding="utf-8"?>
<ds:datastoreItem xmlns:ds="http://schemas.openxmlformats.org/officeDocument/2006/customXml" ds:itemID="{43A22084-67D6-4D58-AF96-D9A71EEB2FED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109</TotalTime>
  <Words>242</Words>
  <Application>Microsoft Office PowerPoint</Application>
  <PresentationFormat>Format A4 (210 x 297 mm)</PresentationFormat>
  <Paragraphs>24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Valentina Alzetta</dc:creator>
  <cp:lastModifiedBy>Valentina Alzetta</cp:lastModifiedBy>
  <cp:revision>14</cp:revision>
  <dcterms:created xsi:type="dcterms:W3CDTF">2020-01-21T08:14:57Z</dcterms:created>
  <dcterms:modified xsi:type="dcterms:W3CDTF">2020-01-21T15:24:10Z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0x010100905000EC36C50844893D228605039768</vt:lpwstr>
  </property>
</Properties>
</file>